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3" r:id="rId2"/>
    <p:sldId id="262" r:id="rId3"/>
    <p:sldId id="266" r:id="rId4"/>
    <p:sldId id="265" r:id="rId5"/>
    <p:sldId id="267" r:id="rId6"/>
    <p:sldId id="257" r:id="rId7"/>
    <p:sldId id="258" r:id="rId8"/>
    <p:sldId id="268" r:id="rId9"/>
    <p:sldId id="259" r:id="rId10"/>
    <p:sldId id="260" r:id="rId11"/>
    <p:sldId id="264" r:id="rId12"/>
    <p:sldId id="269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-3846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697D11-40CC-4084-9873-23CA6AB63149}" type="datetimeFigureOut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B35524-F468-4DA4-9946-3036523FAA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135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E2B560E-ED37-49BD-A4FC-3A0F32A8004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B5A9-4F6A-402E-A453-6FDBD1C38C40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C92A2F5-379C-4F6C-956A-16D5445CC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E3D0C-365D-4E5A-8373-7E09765BE5AC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2AB93-46A5-43A1-B898-354097530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F7638-9055-4C0E-8103-9126EAFB41DE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59200-31CC-422B-A172-C4369B2307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52600"/>
            <a:ext cx="7620000" cy="4373563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8209-6D32-411A-BE5C-B619218663D8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9CC1-6184-4E7E-A6B1-B4DC403CEB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0A197-8E65-423B-A293-003D53036EF4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88A1-75B4-41D3-9FF3-9DD21BFDD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4B3F-B25E-4B47-B2F8-A4CD26E18DA9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23C7A-014B-4AAE-A0A3-C1512AD81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A2453-B404-4834-B751-DF3BA106A539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E0E5F-015A-4CF8-A610-C3CBEAE32D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CAD6A-A636-4456-9B71-2CD4E571B995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BE3C4-6E21-4BCC-BC19-B7C83E453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5627F-0D08-4E3B-93AD-DAF6034E8EC7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042CD-AB4E-4C0F-ADBE-988C54EBDF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A511-4EA3-46F3-8575-E6E0758C8566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2632-ED5F-49AB-B123-96A40BB86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65D30-5101-4D1B-893B-395F5AC95966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353D-3FD7-4E36-87DF-73E0EBF07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DDF0E-E7FD-4966-9BF7-440B202B9AC5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7D7B821-50AC-4719-84BC-0D7E094A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9AE96C-09F9-4691-AE4D-E7959109A0E2}" type="datetime1">
              <a:rPr lang="ru-RU"/>
              <a:pPr>
                <a:defRPr/>
              </a:pPr>
              <a:t>20.03.2018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138C66-7677-4ACB-A8C2-B638055D1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51" r:id="rId7"/>
    <p:sldLayoutId id="2147483750" r:id="rId8"/>
    <p:sldLayoutId id="2147483758" r:id="rId9"/>
    <p:sldLayoutId id="2147483749" r:id="rId10"/>
    <p:sldLayoutId id="2147483748" r:id="rId11"/>
    <p:sldLayoutId id="214748374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ts val="600"/>
        </a:spcAft>
        <a:buFont typeface="Arial" charset="0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501650" y="3356992"/>
            <a:ext cx="8002588" cy="3168352"/>
          </a:xfrm>
        </p:spPr>
        <p:txBody>
          <a:bodyPr/>
          <a:lstStyle/>
          <a:p>
            <a:pPr eaLnBrk="1" hangingPunct="1"/>
            <a:r>
              <a:rPr lang="ru-RU" dirty="0" smtClean="0"/>
              <a:t>      </a:t>
            </a:r>
            <a:r>
              <a:rPr lang="ru-RU" sz="2400" dirty="0" smtClean="0"/>
              <a:t>Оказание помощи больным </a:t>
            </a:r>
            <a:r>
              <a:rPr lang="ru-RU" sz="2400" dirty="0" err="1" smtClean="0"/>
              <a:t>муковисцидозом</a:t>
            </a:r>
            <a:endParaRPr lang="ru-RU" sz="2400" dirty="0" smtClean="0"/>
          </a:p>
          <a:p>
            <a:pPr eaLnBrk="1" hangingPunct="1"/>
            <a:r>
              <a:rPr lang="ru-RU" sz="2400" dirty="0" smtClean="0"/>
              <a:t>                              в Республике Коми</a:t>
            </a:r>
          </a:p>
          <a:p>
            <a:pPr eaLnBrk="1" hangingPunct="1"/>
            <a:r>
              <a:rPr lang="ru-RU" sz="1800" dirty="0" smtClean="0"/>
              <a:t>                                                          </a:t>
            </a:r>
          </a:p>
          <a:p>
            <a:pPr algn="ctr" eaLnBrk="1" hangingPunct="1"/>
            <a:r>
              <a:rPr lang="ru-RU" sz="1800" dirty="0" smtClean="0"/>
              <a:t>                                                        </a:t>
            </a:r>
            <a:r>
              <a:rPr lang="ru-RU" sz="1800" dirty="0" err="1" smtClean="0"/>
              <a:t>Е.А.Чупрова</a:t>
            </a:r>
            <a:r>
              <a:rPr lang="ru-RU" sz="1800" dirty="0" smtClean="0"/>
              <a:t>, главный внештатный</a:t>
            </a:r>
          </a:p>
          <a:p>
            <a:pPr algn="r" eaLnBrk="1" hangingPunct="1"/>
            <a:r>
              <a:rPr lang="ru-RU" sz="1800" dirty="0" smtClean="0"/>
              <a:t>                                                       детский пульмонолог, з/о педиатрии </a:t>
            </a:r>
            <a:endParaRPr lang="ru-RU" sz="1800" dirty="0"/>
          </a:p>
          <a:p>
            <a:pPr algn="r" eaLnBrk="1" hangingPunct="1"/>
            <a:r>
              <a:rPr lang="ru-RU" sz="1800" smtClean="0"/>
              <a:t>   </a:t>
            </a:r>
            <a:r>
              <a:rPr lang="ru-RU" sz="1800" dirty="0" smtClean="0"/>
              <a:t>ГУ   РДКБ.</a:t>
            </a:r>
          </a:p>
          <a:p>
            <a:pPr algn="ctr" eaLnBrk="1" hangingPunct="1"/>
            <a:r>
              <a:rPr lang="ru-RU" sz="1800" dirty="0" smtClean="0"/>
              <a:t>2018г.</a:t>
            </a:r>
          </a:p>
        </p:txBody>
      </p:sp>
      <p:pic>
        <p:nvPicPr>
          <p:cNvPr id="15362" name="Picture 3" descr="22-4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404813"/>
            <a:ext cx="3894138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213" y="692150"/>
            <a:ext cx="7697787" cy="561657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больные МВ предрасположены к развитию бактериальных инфекций дыхательных путей. В ее основе лежит свойственный этим больным густой секрет и затрудненная его эвакуация из бронхиального дерева. На первых годах жизни при посевах мокроты выявляется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пневмококк, гемофильная палочка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затем развивается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стафилококковая инфекция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в последующем инфекция, обусловленная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синегнойной палочкой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последнее время возросла роль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Burkholderia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cepacia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анаэробов</a:t>
            </a:r>
            <a:r>
              <a:rPr lang="ru-RU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buFont typeface="Arial" pitchFamily="34" charset="0"/>
              <a:buNone/>
              <a:defRPr/>
            </a:pPr>
            <a:r>
              <a:rPr lang="ru-RU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этиологической структуре хронического бронхо-лёгочного процесса по результатам высевов микрофлоры из мокроты у наших больных получены следующие данные:</a:t>
            </a:r>
            <a:endParaRPr lang="ru-RU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85875" y="0"/>
            <a:ext cx="6686550" cy="928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Схема наблюдения больных МВ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88" y="1285875"/>
            <a:ext cx="335756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Неонатальный</a:t>
            </a:r>
            <a:r>
              <a:rPr lang="ru-RU" dirty="0"/>
              <a:t> </a:t>
            </a:r>
            <a:r>
              <a:rPr lang="ru-RU" dirty="0" err="1"/>
              <a:t>скриниг</a:t>
            </a:r>
            <a:r>
              <a:rPr lang="ru-RU" dirty="0"/>
              <a:t> +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50" y="2428875"/>
            <a:ext cx="1785938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генетик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143500" y="2428875"/>
            <a:ext cx="2000250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пульмонолог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500688" y="3286125"/>
            <a:ext cx="1285875" cy="642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DS (-)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643063" y="3286125"/>
            <a:ext cx="1357312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DS (+)</a:t>
            </a:r>
            <a:endParaRPr lang="ru-RU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571625" y="4143375"/>
            <a:ext cx="2928938" cy="1071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/>
              <a:t>Стац.обследование</a:t>
            </a:r>
            <a:endParaRPr lang="ru-RU" dirty="0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571625" y="5500688"/>
            <a:ext cx="3643313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Наблюдение пульмонолога </a:t>
            </a:r>
            <a:r>
              <a:rPr lang="ru-RU" dirty="0" smtClean="0"/>
              <a:t>1 </a:t>
            </a:r>
            <a:r>
              <a:rPr lang="ru-RU" dirty="0"/>
              <a:t>раз в 3 </a:t>
            </a:r>
            <a:r>
              <a:rPr lang="ru-RU" dirty="0" smtClean="0"/>
              <a:t>месяца до 1 года, далее по состоянию</a:t>
            </a:r>
            <a:endParaRPr lang="ru-RU" dirty="0"/>
          </a:p>
        </p:txBody>
      </p:sp>
      <p:sp>
        <p:nvSpPr>
          <p:cNvPr id="43" name="Стрелка вниз 42"/>
          <p:cNvSpPr/>
          <p:nvPr/>
        </p:nvSpPr>
        <p:spPr>
          <a:xfrm>
            <a:off x="2428875" y="2000250"/>
            <a:ext cx="107156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>
            <a:off x="5143500" y="2000250"/>
            <a:ext cx="1071563" cy="4286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низ 44"/>
          <p:cNvSpPr/>
          <p:nvPr/>
        </p:nvSpPr>
        <p:spPr>
          <a:xfrm rot="17544802">
            <a:off x="4252119" y="1934369"/>
            <a:ext cx="222250" cy="23923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низ 45"/>
          <p:cNvSpPr/>
          <p:nvPr/>
        </p:nvSpPr>
        <p:spPr>
          <a:xfrm rot="3970454">
            <a:off x="3926681" y="1993107"/>
            <a:ext cx="257175" cy="23352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низ 46"/>
          <p:cNvSpPr/>
          <p:nvPr/>
        </p:nvSpPr>
        <p:spPr>
          <a:xfrm>
            <a:off x="2214563" y="2928938"/>
            <a:ext cx="214312" cy="377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низ 47"/>
          <p:cNvSpPr/>
          <p:nvPr/>
        </p:nvSpPr>
        <p:spPr>
          <a:xfrm>
            <a:off x="6000750" y="2928938"/>
            <a:ext cx="214313" cy="377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7992888" cy="259228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</a:rPr>
              <a:t>        </a:t>
            </a:r>
            <a:endParaRPr lang="ru-RU" sz="2400" dirty="0">
              <a:solidFill>
                <a:srgbClr val="C00000"/>
              </a:solidFill>
            </a:endParaRPr>
          </a:p>
          <a:p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15743"/>
            <a:ext cx="4824536" cy="361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40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755650" y="981075"/>
            <a:ext cx="7632700" cy="489585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dirty="0" smtClean="0"/>
              <a:t>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Муковисцидоз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(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кистофиброз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поджелудочной  железы)  –  часто  встречающееся  генетически детерминированное заболевание, характеризуется поражением всех экзокринных желез организма, наследуется  по аутосомно - рецессивному  типу, отличается обычно тяжелым течением и прогнозом. Частота  встречаемости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муковисцидоза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в  России 1:9000 новорожденных, в Республике Коми 1: 12000, для сравнения в Архангельской области – 1: 13500 новорожденных.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"/>
          <p:cNvSpPr>
            <a:spLocks noGrp="1"/>
          </p:cNvSpPr>
          <p:nvPr>
            <p:ph type="body" idx="1"/>
          </p:nvPr>
        </p:nvSpPr>
        <p:spPr>
          <a:xfrm>
            <a:off x="467544" y="692696"/>
            <a:ext cx="8002588" cy="543401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0" dirty="0" smtClean="0"/>
          </a:p>
          <a:p>
            <a:pPr eaLnBrk="1" hangingPunct="1"/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30" y="1052736"/>
            <a:ext cx="8419266" cy="47274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1"/>
          <p:cNvSpPr>
            <a:spLocks noGrp="1"/>
          </p:cNvSpPr>
          <p:nvPr>
            <p:ph type="body" idx="1"/>
          </p:nvPr>
        </p:nvSpPr>
        <p:spPr>
          <a:xfrm>
            <a:off x="457200" y="620713"/>
            <a:ext cx="7620000" cy="550545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ru-RU" sz="24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710" y="332656"/>
            <a:ext cx="5130450" cy="58047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131" y="620688"/>
            <a:ext cx="2304256" cy="48124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2"/>
          <p:cNvSpPr>
            <a:spLocks noGrp="1"/>
          </p:cNvSpPr>
          <p:nvPr>
            <p:ph idx="1"/>
          </p:nvPr>
        </p:nvSpPr>
        <p:spPr>
          <a:xfrm>
            <a:off x="684213" y="620713"/>
            <a:ext cx="7620000" cy="1512143"/>
          </a:xfrm>
        </p:spPr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конец 2017 года в РК под наблюдением находится 20 человек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муковисцидозом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из них 15 детей в возрасте от 1 г. 8 мес. до17 лет, средний возраст составляет 9,2 года и 5 взрослых.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988840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ВОЗРАСТНОЙ СОСТАВ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БОЛЬНЫХ МВ НА ОКТЯБРЬ 2017 Г.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27660"/>
              </p:ext>
            </p:extLst>
          </p:nvPr>
        </p:nvGraphicFramePr>
        <p:xfrm>
          <a:off x="611411" y="2564904"/>
          <a:ext cx="7777162" cy="2371728"/>
        </p:xfrm>
        <a:graphic>
          <a:graphicData uri="http://schemas.openxmlformats.org/drawingml/2006/table">
            <a:tbl>
              <a:tblPr/>
              <a:tblGrid>
                <a:gridCol w="1944687"/>
                <a:gridCol w="1943100"/>
                <a:gridCol w="1944688"/>
                <a:gridCol w="1944687"/>
              </a:tblGrid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Возраст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Мальчики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Девочки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0-3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(10%)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4-7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(25%)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8-14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 (35%)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15-17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(5%)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-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Больше 18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(25%)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3 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2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6806" marR="56806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32685" y="5301208"/>
            <a:ext cx="784887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35% составляют дети дошкольного возраста, 30% превысили 15 летний возрастной рубеж. По России эта цифра составляет 28%.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1403648" y="404813"/>
            <a:ext cx="6336704" cy="4318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ru-RU" sz="16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ГЕНЕТИЧЕСКОЕ ОБСЛЕДОВАНИЕ</a:t>
            </a:r>
          </a:p>
        </p:txBody>
      </p:sp>
      <p:sp>
        <p:nvSpPr>
          <p:cNvPr id="21543" name="Объект 15"/>
          <p:cNvSpPr>
            <a:spLocks noGrp="1"/>
          </p:cNvSpPr>
          <p:nvPr>
            <p:ph sz="half" idx="2"/>
          </p:nvPr>
        </p:nvSpPr>
        <p:spPr>
          <a:xfrm>
            <a:off x="611560" y="5373216"/>
            <a:ext cx="7770812" cy="1080120"/>
          </a:xfrm>
        </p:spPr>
        <p:txBody>
          <a:bodyPr/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1800" b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Т.о</a:t>
            </a:r>
            <a:r>
              <a:rPr lang="ru-RU" sz="18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только 1 больной из всех обследованных не имеет мутации </a:t>
            </a:r>
            <a:r>
              <a:rPr lang="en-US" sz="1800" b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DelF</a:t>
            </a:r>
            <a:r>
              <a:rPr lang="ru-RU" sz="18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508, все остальные мутации очень разношерстные.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11560" y="908720"/>
            <a:ext cx="7488832" cy="4248472"/>
          </a:xfrm>
        </p:spPr>
        <p:txBody>
          <a:bodyPr/>
          <a:lstStyle/>
          <a:p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генетических мутаций проводилось с 2006 года проводилось в институте акушерства и гинекологии имени </a:t>
            </a:r>
            <a:r>
              <a:rPr lang="ru-RU" sz="18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Отта</a:t>
            </a: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г. Санкт-Петербург, с 2009 года – в медико-генетической консультации Республиканского перинатального центра г. Сыктывкар. В результате проведённого исследования выявлены мутации: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- </a:t>
            </a:r>
            <a:r>
              <a:rPr lang="en-US" sz="1800" b="0" dirty="0" err="1">
                <a:latin typeface="Times New Roman" pitchFamily="18" charset="0"/>
                <a:cs typeface="Times New Roman" pitchFamily="18" charset="0"/>
              </a:rPr>
              <a:t>DelF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508 – 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9, здесь и гомозиготные и </a:t>
            </a:r>
            <a:r>
              <a:rPr lang="ru-RU" sz="1800" b="0" dirty="0" err="1" smtClean="0">
                <a:latin typeface="Times New Roman" pitchFamily="18" charset="0"/>
                <a:cs typeface="Times New Roman" pitchFamily="18" charset="0"/>
              </a:rPr>
              <a:t>гетерозиг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. без др. мутации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                - </a:t>
            </a:r>
            <a:r>
              <a:rPr lang="en-US" sz="1800" b="0" dirty="0" err="1">
                <a:latin typeface="Times New Roman" pitchFamily="18" charset="0"/>
                <a:cs typeface="Times New Roman" pitchFamily="18" charset="0"/>
              </a:rPr>
              <a:t>DelF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508/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del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21</a:t>
            </a: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kb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– 1 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                - DelF508/w1282x – 1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                - DelF508/N1303K – 1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                 - DelF508/2143delTA – 1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                 - DelF508/384910KbCt – 1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                 - Del21Kb/w1282 – 1 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b="0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             Нет данных  -  5 (3 взрослых , 2 ребёнка)</a:t>
            </a:r>
          </a:p>
          <a:p>
            <a:endParaRPr lang="ru-RU" sz="18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0093" y="2132856"/>
            <a:ext cx="7488832" cy="64807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600" spc="-60" dirty="0" smtClean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РАСПРЕДЕЛЕНИЕ </a:t>
            </a:r>
            <a:r>
              <a:rPr lang="ru-RU" sz="1600" spc="-60" dirty="0">
                <a:solidFill>
                  <a:srgbClr val="000000"/>
                </a:solidFill>
                <a:latin typeface="Times New Roman" pitchFamily="18" charset="0"/>
                <a:ea typeface="+mj-ea"/>
                <a:cs typeface="+mj-cs"/>
              </a:rPr>
              <a:t>БОЛЬНЫХ ПО СРОКАМ ДИАГНОСТИКИ ЗАБОЛЕВАНИЯ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600" y="476672"/>
            <a:ext cx="7344816" cy="1440160"/>
          </a:xfrm>
        </p:spPr>
        <p:txBody>
          <a:bodyPr/>
          <a:lstStyle/>
          <a:p>
            <a:pPr lvl="0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sz="2000" b="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Введение </a:t>
            </a:r>
            <a:r>
              <a:rPr lang="ru-RU" sz="2000" b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2006 г. массового неонатального скрининга новорожденных явилось одним из эффективных методов, позволивших обеспечить раннее выявление </a:t>
            </a:r>
            <a:r>
              <a:rPr lang="ru-RU" sz="2000" b="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муковисцидоза</a:t>
            </a:r>
            <a:r>
              <a:rPr lang="ru-RU" sz="2000" b="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своевременное начало лечения.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198098"/>
              </p:ext>
            </p:extLst>
          </p:nvPr>
        </p:nvGraphicFramePr>
        <p:xfrm>
          <a:off x="869759" y="2924944"/>
          <a:ext cx="7345363" cy="1659890"/>
        </p:xfrm>
        <a:graphic>
          <a:graphicData uri="http://schemas.openxmlformats.org/drawingml/2006/table">
            <a:tbl>
              <a:tblPr/>
              <a:tblGrid>
                <a:gridCol w="1223963"/>
                <a:gridCol w="1223962"/>
                <a:gridCol w="1223963"/>
                <a:gridCol w="1223962"/>
                <a:gridCol w="1225550"/>
                <a:gridCol w="1223963"/>
              </a:tblGrid>
              <a:tr h="4794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 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Возраст больных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9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До 1 года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1-3 года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3-6 лет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7лет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Кол-во больных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12 (60%)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 (5%)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(25%)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 (10%)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648" marR="5364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7584" y="5229200"/>
            <a:ext cx="734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С 2006 г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диагноз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муковисцидоза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выставлялся только по неонатальному скринингу или наличию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мекониального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илеуса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0101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9" name="Объект 8"/>
          <p:cNvSpPr>
            <a:spLocks noGrp="1"/>
          </p:cNvSpPr>
          <p:nvPr>
            <p:ph sz="half" idx="2"/>
          </p:nvPr>
        </p:nvSpPr>
        <p:spPr>
          <a:xfrm>
            <a:off x="683568" y="908720"/>
            <a:ext cx="4968552" cy="532859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всех больных смешанную форму заболевания имеют 16 пациентов, из них 2 взрослых.</a:t>
            </a:r>
            <a:endParaRPr lang="ru-RU" sz="2000" b="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Преимущественно кишечная форма у 3-х пациентов ( взрослых). Тяжелое течение заболевания у 13 больных.</a:t>
            </a:r>
            <a:endParaRPr lang="ru-RU" sz="2000" b="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Нарушения со стороны пищеварительной системы в виде панкреатической недостаточности разной степени выявлены у всех больных, тяжелая панкреатическая недостаточность у 14 больных, у 1 ребенка – цирроз печени.</a:t>
            </a:r>
            <a:endParaRPr lang="ru-RU" sz="2000" b="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95000"/>
              </a:lnSpc>
              <a:spcAft>
                <a:spcPts val="1000"/>
              </a:spcAft>
            </a:pP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Нарушение </a:t>
            </a:r>
            <a:r>
              <a:rPr lang="ru-RU" sz="2000" b="0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нутритивного</a:t>
            </a: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статуса выявлено у </a:t>
            </a: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значительного  </a:t>
            </a: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числа детей, для всех детей закупается высокобелковая </a:t>
            </a:r>
            <a:r>
              <a:rPr lang="ru-RU" sz="2000" b="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смесь.</a:t>
            </a:r>
            <a:endParaRPr lang="ru-RU" sz="2000" b="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ru-RU" sz="1300" dirty="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983</TotalTime>
  <Words>598</Words>
  <Application>Microsoft Office PowerPoint</Application>
  <PresentationFormat>Экран (4:3)</PresentationFormat>
  <Paragraphs>79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Главная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ГЕНЕТИЧЕСКОЕ ОБСЛЕДОВАНИЕ</vt:lpstr>
      <vt:lpstr>Презентация PowerPoint</vt:lpstr>
      <vt:lpstr>Презентация PowerPoint</vt:lpstr>
      <vt:lpstr>Презентация PowerPoint</vt:lpstr>
      <vt:lpstr>Схема наблюдения больных МВ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Home</cp:lastModifiedBy>
  <cp:revision>50</cp:revision>
  <dcterms:created xsi:type="dcterms:W3CDTF">2017-10-25T16:46:56Z</dcterms:created>
  <dcterms:modified xsi:type="dcterms:W3CDTF">2018-03-20T10:12:55Z</dcterms:modified>
</cp:coreProperties>
</file>